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753600" cy="7302500"/>
  <p:notesSz cx="9753600" cy="7302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/>
    <p:restoredTop sz="94643"/>
  </p:normalViewPr>
  <p:slideViewPr>
    <p:cSldViewPr>
      <p:cViewPr varScale="1">
        <p:scale>
          <a:sx n="38" d="100"/>
          <a:sy n="38" d="100"/>
        </p:scale>
        <p:origin x="137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520" y="2263775"/>
            <a:ext cx="8290560" cy="1533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040" y="4089400"/>
            <a:ext cx="6827520" cy="1825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680" y="1679575"/>
            <a:ext cx="4242816" cy="481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3104" y="1679575"/>
            <a:ext cx="4242816" cy="4819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3578" y="13228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381375" y="8731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21050" y="658749"/>
            <a:ext cx="3486150" cy="1642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1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19760" y="2248473"/>
            <a:ext cx="5803265" cy="2943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1212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16224" y="6791325"/>
            <a:ext cx="3121152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87680" y="6791325"/>
            <a:ext cx="2243328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2592" y="6791325"/>
            <a:ext cx="2243328" cy="365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gautam@usc.edu" TargetMode="External"/><Relationship Id="rId5" Type="http://schemas.openxmlformats.org/officeDocument/2006/relationships/hyperlink" Target="mailto:arpitnig@usc.edu" TargetMode="Externa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dango.com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6925" y="669925"/>
            <a:ext cx="5197475" cy="1876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085"/>
              </a:lnSpc>
            </a:pPr>
            <a:r>
              <a:rPr sz="10450" spc="-1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10450" spc="375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10450" spc="915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10450" spc="-155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10450" spc="270" dirty="0">
                <a:solidFill>
                  <a:srgbClr val="FFFFFF"/>
                </a:solidFill>
                <a:latin typeface="Georgia"/>
                <a:cs typeface="Georgia"/>
              </a:rPr>
              <a:t>P</a:t>
            </a:r>
            <a:r>
              <a:rPr sz="10450" spc="-32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endParaRPr sz="10450">
              <a:latin typeface="Georgia"/>
              <a:cs typeface="Georgia"/>
            </a:endParaRPr>
          </a:p>
          <a:p>
            <a:pPr marL="146050">
              <a:lnSpc>
                <a:spcPts val="2545"/>
              </a:lnSpc>
              <a:tabLst>
                <a:tab pos="566420" algn="l"/>
                <a:tab pos="1450975" algn="l"/>
                <a:tab pos="2335530" algn="l"/>
                <a:tab pos="2840990" algn="l"/>
              </a:tabLst>
            </a:pPr>
            <a:r>
              <a:rPr sz="2500" i="1" spc="110" dirty="0">
                <a:solidFill>
                  <a:srgbClr val="FFFFFF"/>
                </a:solidFill>
                <a:latin typeface="Book Antiqua"/>
                <a:cs typeface="Book Antiqua"/>
              </a:rPr>
              <a:t>A	</a:t>
            </a:r>
            <a:r>
              <a:rPr sz="2500" i="1" spc="459" dirty="0">
                <a:solidFill>
                  <a:srgbClr val="FFFFFF"/>
                </a:solidFill>
                <a:latin typeface="Book Antiqua"/>
                <a:cs typeface="Book Antiqua"/>
              </a:rPr>
              <a:t>new	</a:t>
            </a:r>
            <a:r>
              <a:rPr sz="2500" i="1" spc="465" dirty="0">
                <a:solidFill>
                  <a:srgbClr val="FFFFFF"/>
                </a:solidFill>
                <a:latin typeface="Book Antiqua"/>
                <a:cs typeface="Book Antiqua"/>
              </a:rPr>
              <a:t>way	</a:t>
            </a:r>
            <a:r>
              <a:rPr sz="2500" i="1" spc="320" dirty="0">
                <a:solidFill>
                  <a:srgbClr val="FFFFFF"/>
                </a:solidFill>
                <a:latin typeface="Book Antiqua"/>
                <a:cs typeface="Book Antiqua"/>
              </a:rPr>
              <a:t>to	</a:t>
            </a:r>
            <a:r>
              <a:rPr sz="2500" i="1" spc="459" dirty="0">
                <a:solidFill>
                  <a:srgbClr val="FFFFFF"/>
                </a:solidFill>
                <a:latin typeface="Book Antiqua"/>
                <a:cs typeface="Book Antiqua"/>
              </a:rPr>
              <a:t>explore.</a:t>
            </a:r>
            <a:endParaRPr sz="2500">
              <a:latin typeface="Book Antiqua"/>
              <a:cs typeface="Book Antiqu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0750" y="4038600"/>
            <a:ext cx="4764405" cy="1050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>
              <a:lnSpc>
                <a:spcPct val="100000"/>
              </a:lnSpc>
              <a:tabLst>
                <a:tab pos="2838450" algn="l"/>
              </a:tabLst>
            </a:pPr>
            <a:r>
              <a:rPr sz="3800" i="1" spc="675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3800" i="1" spc="525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r>
              <a:rPr sz="3800" i="1" spc="675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3800" i="1" spc="-210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3800" i="1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800" i="1" spc="425" dirty="0">
                <a:solidFill>
                  <a:srgbClr val="FFFFFF"/>
                </a:solidFill>
                <a:latin typeface="Georgia"/>
                <a:cs typeface="Georgia"/>
              </a:rPr>
              <a:t>-</a:t>
            </a:r>
            <a:r>
              <a:rPr sz="3800" i="1" spc="-42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3800" i="1" spc="480" dirty="0">
                <a:solidFill>
                  <a:srgbClr val="FFFFFF"/>
                </a:solidFill>
                <a:latin typeface="Georgia"/>
                <a:cs typeface="Georgia"/>
              </a:rPr>
              <a:t>5</a:t>
            </a:r>
            <a:r>
              <a:rPr sz="3800" i="1" spc="355" dirty="0">
                <a:solidFill>
                  <a:srgbClr val="FFFFFF"/>
                </a:solidFill>
                <a:latin typeface="Georgia"/>
                <a:cs typeface="Georgia"/>
              </a:rPr>
              <a:t>4</a:t>
            </a:r>
            <a:r>
              <a:rPr sz="3800" i="1" spc="-110" dirty="0">
                <a:solidFill>
                  <a:srgbClr val="FFFFFF"/>
                </a:solidFill>
                <a:latin typeface="Georgia"/>
                <a:cs typeface="Georgia"/>
              </a:rPr>
              <a:t>8</a:t>
            </a:r>
            <a:r>
              <a:rPr sz="3800" i="1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3800" i="1" spc="475" dirty="0">
                <a:solidFill>
                  <a:srgbClr val="FFFFFF"/>
                </a:solidFill>
                <a:latin typeface="Georgia"/>
                <a:cs typeface="Georgia"/>
              </a:rPr>
              <a:t>pr</a:t>
            </a:r>
            <a:r>
              <a:rPr sz="3800" i="1" spc="445" dirty="0">
                <a:solidFill>
                  <a:srgbClr val="FFFFFF"/>
                </a:solidFill>
                <a:latin typeface="Georgia"/>
                <a:cs typeface="Georgia"/>
              </a:rPr>
              <a:t>o</a:t>
            </a:r>
            <a:r>
              <a:rPr sz="3800" i="1" spc="525" dirty="0">
                <a:solidFill>
                  <a:srgbClr val="FFFFFF"/>
                </a:solidFill>
                <a:latin typeface="Georgia"/>
                <a:cs typeface="Georgia"/>
              </a:rPr>
              <a:t>j</a:t>
            </a:r>
            <a:r>
              <a:rPr sz="3800" i="1" spc="520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3800" i="1" spc="575" dirty="0">
                <a:solidFill>
                  <a:srgbClr val="FFFFFF"/>
                </a:solidFill>
                <a:latin typeface="Georgia"/>
                <a:cs typeface="Georgia"/>
              </a:rPr>
              <a:t>c</a:t>
            </a:r>
            <a:r>
              <a:rPr sz="3800" i="1" spc="7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endParaRPr sz="3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800" i="1" spc="285" dirty="0">
                <a:solidFill>
                  <a:srgbClr val="FCFFF7"/>
                </a:solidFill>
                <a:latin typeface="Book Antiqua"/>
                <a:cs typeface="Book Antiqua"/>
              </a:rPr>
              <a:t>bit.</a:t>
            </a:r>
            <a:r>
              <a:rPr sz="1800" i="1" spc="-190" dirty="0">
                <a:solidFill>
                  <a:srgbClr val="FCFFF7"/>
                </a:solidFill>
                <a:latin typeface="Book Antiqua"/>
                <a:cs typeface="Book Antiqua"/>
              </a:rPr>
              <a:t> </a:t>
            </a:r>
            <a:r>
              <a:rPr sz="1800" i="1" spc="65" dirty="0">
                <a:solidFill>
                  <a:srgbClr val="FCFFF7"/>
                </a:solidFill>
                <a:latin typeface="Book Antiqua"/>
                <a:cs typeface="Book Antiqua"/>
              </a:rPr>
              <a:t>l</a:t>
            </a:r>
            <a:r>
              <a:rPr sz="1800" i="1" spc="-190" dirty="0">
                <a:solidFill>
                  <a:srgbClr val="FCFFF7"/>
                </a:solidFill>
                <a:latin typeface="Book Antiqua"/>
                <a:cs typeface="Book Antiqua"/>
              </a:rPr>
              <a:t> </a:t>
            </a:r>
            <a:r>
              <a:rPr sz="1800" i="1" spc="30" dirty="0">
                <a:solidFill>
                  <a:srgbClr val="FCFFF7"/>
                </a:solidFill>
                <a:latin typeface="Book Antiqua"/>
                <a:cs typeface="Book Antiqua"/>
              </a:rPr>
              <a:t>y</a:t>
            </a:r>
            <a:r>
              <a:rPr sz="1800" i="1" spc="-190" dirty="0">
                <a:solidFill>
                  <a:srgbClr val="FCFFF7"/>
                </a:solidFill>
                <a:latin typeface="Book Antiqua"/>
                <a:cs typeface="Book Antiqua"/>
              </a:rPr>
              <a:t> </a:t>
            </a:r>
            <a:r>
              <a:rPr sz="1800" i="1" spc="170" dirty="0">
                <a:solidFill>
                  <a:srgbClr val="FCFFF7"/>
                </a:solidFill>
                <a:latin typeface="Book Antiqua"/>
                <a:cs typeface="Book Antiqua"/>
              </a:rPr>
              <a:t>/</a:t>
            </a:r>
            <a:r>
              <a:rPr sz="1800" i="1" spc="-190" dirty="0">
                <a:solidFill>
                  <a:srgbClr val="FCFFF7"/>
                </a:solidFill>
                <a:latin typeface="Book Antiqua"/>
                <a:cs typeface="Book Antiqua"/>
              </a:rPr>
              <a:t> </a:t>
            </a:r>
            <a:r>
              <a:rPr sz="1800" i="1" spc="250" dirty="0">
                <a:solidFill>
                  <a:srgbClr val="FCFFF7"/>
                </a:solidFill>
                <a:latin typeface="Book Antiqua"/>
                <a:cs typeface="Book Antiqua"/>
              </a:rPr>
              <a:t>Es</a:t>
            </a:r>
            <a:r>
              <a:rPr sz="1800" i="1" spc="-190" dirty="0">
                <a:solidFill>
                  <a:srgbClr val="FCFFF7"/>
                </a:solidFill>
                <a:latin typeface="Book Antiqua"/>
                <a:cs typeface="Book Antiqua"/>
              </a:rPr>
              <a:t> </a:t>
            </a:r>
            <a:r>
              <a:rPr sz="1800" i="1" spc="335" dirty="0">
                <a:solidFill>
                  <a:srgbClr val="FCFFF7"/>
                </a:solidFill>
                <a:latin typeface="Book Antiqua"/>
                <a:cs typeface="Book Antiqua"/>
              </a:rPr>
              <a:t>cape</a:t>
            </a:r>
            <a:r>
              <a:rPr sz="1800" i="1" spc="-190" dirty="0">
                <a:solidFill>
                  <a:srgbClr val="FCFFF7"/>
                </a:solidFill>
                <a:latin typeface="Book Antiqua"/>
                <a:cs typeface="Book Antiqua"/>
              </a:rPr>
              <a:t> </a:t>
            </a:r>
            <a:r>
              <a:rPr sz="1800" i="1" spc="375" dirty="0">
                <a:solidFill>
                  <a:srgbClr val="FCFFF7"/>
                </a:solidFill>
                <a:latin typeface="Book Antiqua"/>
                <a:cs typeface="Book Antiqua"/>
              </a:rPr>
              <a:t>Explorer</a:t>
            </a:r>
            <a:endParaRPr sz="1800">
              <a:latin typeface="Book Antiqua"/>
              <a:cs typeface="Book Antiqu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78500" y="6141846"/>
            <a:ext cx="3844925" cy="128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829"/>
              </a:lnSpc>
            </a:pPr>
            <a:r>
              <a:rPr sz="3900" spc="-409" dirty="0">
                <a:solidFill>
                  <a:srgbClr val="FFFFFF"/>
                </a:solidFill>
                <a:latin typeface="Verdana"/>
                <a:cs typeface="Verdana"/>
              </a:rPr>
              <a:t>Chinmaya</a:t>
            </a:r>
            <a:r>
              <a:rPr sz="39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430" dirty="0">
                <a:solidFill>
                  <a:srgbClr val="FFFFFF"/>
                </a:solidFill>
                <a:latin typeface="Verdana"/>
                <a:cs typeface="Verdana"/>
              </a:rPr>
              <a:t>Gautam  </a:t>
            </a:r>
            <a:r>
              <a:rPr sz="3900" spc="-270" dirty="0">
                <a:solidFill>
                  <a:srgbClr val="FFFFFF"/>
                </a:solidFill>
                <a:latin typeface="Verdana"/>
                <a:cs typeface="Verdana"/>
              </a:rPr>
              <a:t>Arpit</a:t>
            </a:r>
            <a:r>
              <a:rPr sz="3900" spc="-6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00" spc="-365" dirty="0">
                <a:solidFill>
                  <a:srgbClr val="FFFFFF"/>
                </a:solidFill>
                <a:latin typeface="Verdana"/>
                <a:cs typeface="Verdana"/>
              </a:rPr>
              <a:t>Nigam</a:t>
            </a:r>
            <a:endParaRPr sz="390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spc="-515" dirty="0"/>
              <a:t>E </a:t>
            </a:r>
            <a:r>
              <a:rPr spc="-540" dirty="0"/>
              <a:t>X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775" dirty="0"/>
              <a:t>O </a:t>
            </a:r>
            <a:r>
              <a:rPr spc="-635" dirty="0"/>
              <a:t>R </a:t>
            </a:r>
            <a:r>
              <a:rPr spc="-515" dirty="0"/>
              <a:t>E  </a:t>
            </a:r>
            <a:r>
              <a:rPr spc="-505" dirty="0"/>
              <a:t>F </a:t>
            </a:r>
            <a:r>
              <a:rPr spc="-775" dirty="0"/>
              <a:t>O O</a:t>
            </a:r>
            <a:r>
              <a:rPr spc="-345" dirty="0"/>
              <a:t> </a:t>
            </a:r>
            <a:r>
              <a:rPr spc="-844" dirty="0"/>
              <a:t>D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pc="5" dirty="0"/>
              <a:t>We </a:t>
            </a:r>
            <a:r>
              <a:rPr dirty="0"/>
              <a:t>use the respective developer APIs to  extract data </a:t>
            </a:r>
            <a:r>
              <a:rPr spc="5" dirty="0"/>
              <a:t>and </a:t>
            </a:r>
            <a:r>
              <a:rPr dirty="0"/>
              <a:t>store them </a:t>
            </a:r>
            <a:r>
              <a:rPr spc="5" dirty="0"/>
              <a:t>as </a:t>
            </a:r>
            <a:r>
              <a:rPr dirty="0"/>
              <a:t>CSVs, </a:t>
            </a:r>
            <a:r>
              <a:rPr spc="5" dirty="0"/>
              <a:t>we  </a:t>
            </a:r>
            <a:r>
              <a:rPr dirty="0"/>
              <a:t>then given the two datasets </a:t>
            </a:r>
            <a:r>
              <a:rPr spc="5" dirty="0"/>
              <a:t>we </a:t>
            </a:r>
            <a:r>
              <a:rPr dirty="0"/>
              <a:t>use  blocking based </a:t>
            </a:r>
            <a:r>
              <a:rPr spc="5" dirty="0"/>
              <a:t>on </a:t>
            </a:r>
            <a:r>
              <a:rPr dirty="0"/>
              <a:t>zipcode </a:t>
            </a:r>
            <a:r>
              <a:rPr spc="5" dirty="0"/>
              <a:t>and </a:t>
            </a:r>
            <a:r>
              <a:rPr dirty="0"/>
              <a:t>jaro­  winkler similarity </a:t>
            </a:r>
            <a:r>
              <a:rPr spc="5" dirty="0"/>
              <a:t>on names </a:t>
            </a:r>
            <a:r>
              <a:rPr dirty="0"/>
              <a:t>to associate  records of the two datasets to create our  final restaurant</a:t>
            </a:r>
            <a:r>
              <a:rPr spc="-55" dirty="0"/>
              <a:t> </a:t>
            </a:r>
            <a:r>
              <a:rPr dirty="0"/>
              <a:t>dataset.</a:t>
            </a:r>
          </a:p>
        </p:txBody>
      </p:sp>
    </p:spTree>
  </p:cSld>
  <p:clrMapOvr>
    <a:masterClrMapping/>
  </p:clrMapOvr>
  <p:transition spd="slow" advTm="19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1050" y="513969"/>
            <a:ext cx="2488565" cy="115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2124710" algn="l"/>
              </a:tabLst>
            </a:pPr>
            <a:r>
              <a:rPr spc="-780" dirty="0"/>
              <a:t>C</a:t>
            </a:r>
            <a:r>
              <a:rPr spc="-509" dirty="0"/>
              <a:t> </a:t>
            </a:r>
            <a:r>
              <a:rPr spc="-869" dirty="0"/>
              <a:t>I</a:t>
            </a:r>
            <a:r>
              <a:rPr spc="-505" dirty="0"/>
              <a:t> </a:t>
            </a:r>
            <a:r>
              <a:rPr spc="-685" dirty="0"/>
              <a:t>T</a:t>
            </a:r>
            <a:r>
              <a:rPr spc="-509" dirty="0"/>
              <a:t> </a:t>
            </a:r>
            <a:r>
              <a:rPr spc="-405" dirty="0"/>
              <a:t>Y</a:t>
            </a:r>
            <a:r>
              <a:rPr dirty="0"/>
              <a:t>	</a:t>
            </a:r>
            <a:r>
              <a:rPr sz="4600" spc="-385" dirty="0">
                <a:latin typeface="Calibri"/>
                <a:cs typeface="Calibri"/>
              </a:rPr>
              <a:t>&amp;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1050" y="1142619"/>
            <a:ext cx="3363595" cy="115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spc="-780" dirty="0">
                <a:latin typeface="Verdana"/>
                <a:cs typeface="Verdana"/>
              </a:rPr>
              <a:t>Z </a:t>
            </a:r>
            <a:r>
              <a:rPr sz="5100" spc="-869" dirty="0">
                <a:latin typeface="Verdana"/>
                <a:cs typeface="Verdana"/>
              </a:rPr>
              <a:t>I </a:t>
            </a:r>
            <a:r>
              <a:rPr sz="5100" spc="-340" dirty="0">
                <a:latin typeface="Verdana"/>
                <a:cs typeface="Verdana"/>
              </a:rPr>
              <a:t>P </a:t>
            </a:r>
            <a:r>
              <a:rPr sz="5100" spc="-780" dirty="0">
                <a:latin typeface="Verdana"/>
                <a:cs typeface="Verdana"/>
              </a:rPr>
              <a:t>C </a:t>
            </a:r>
            <a:r>
              <a:rPr sz="5100" spc="-775" dirty="0">
                <a:latin typeface="Verdana"/>
                <a:cs typeface="Verdana"/>
              </a:rPr>
              <a:t>O </a:t>
            </a:r>
            <a:r>
              <a:rPr sz="5100" spc="-844" dirty="0">
                <a:latin typeface="Verdana"/>
                <a:cs typeface="Verdana"/>
              </a:rPr>
              <a:t>D </a:t>
            </a:r>
            <a:r>
              <a:rPr sz="5100" spc="-545" dirty="0">
                <a:latin typeface="Verdana"/>
                <a:cs typeface="Verdana"/>
              </a:rPr>
              <a:t> </a:t>
            </a:r>
            <a:r>
              <a:rPr sz="5100" spc="-515" dirty="0">
                <a:latin typeface="Verdana"/>
                <a:cs typeface="Verdana"/>
              </a:rPr>
              <a:t>E</a:t>
            </a:r>
            <a:endParaRPr sz="51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6150" y="37306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6150" y="45688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pc="5" dirty="0"/>
              <a:t>We </a:t>
            </a:r>
            <a:r>
              <a:rPr dirty="0"/>
              <a:t>used the data from U.S. Postal  services to collect information about  zipcodes, cities, </a:t>
            </a:r>
            <a:r>
              <a:rPr spc="5" dirty="0"/>
              <a:t>and </a:t>
            </a:r>
            <a:r>
              <a:rPr dirty="0"/>
              <a:t>corresponding states.  User can either provide city or can provide  zip</a:t>
            </a:r>
            <a:r>
              <a:rPr spc="-75" dirty="0"/>
              <a:t> </a:t>
            </a:r>
            <a:r>
              <a:rPr dirty="0"/>
              <a:t>code.</a:t>
            </a:r>
          </a:p>
          <a:p>
            <a:pPr marL="12700" marR="601980">
              <a:lnSpc>
                <a:spcPct val="114599"/>
              </a:lnSpc>
            </a:pPr>
            <a:r>
              <a:rPr spc="5" dirty="0"/>
              <a:t>By </a:t>
            </a:r>
            <a:r>
              <a:rPr dirty="0"/>
              <a:t>Default </a:t>
            </a:r>
            <a:r>
              <a:rPr spc="5" dirty="0"/>
              <a:t>we </a:t>
            </a:r>
            <a:r>
              <a:rPr dirty="0"/>
              <a:t>are picking user current  location</a:t>
            </a:r>
          </a:p>
        </p:txBody>
      </p:sp>
    </p:spTree>
  </p:cSld>
  <p:clrMapOvr>
    <a:masterClrMapping/>
  </p:clrMapOvr>
  <p:transition spd="slow" advTm="19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1050" y="513969"/>
            <a:ext cx="3894454" cy="1787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535"/>
              </a:lnSpc>
            </a:pPr>
            <a:r>
              <a:rPr spc="-844" dirty="0"/>
              <a:t>D </a:t>
            </a:r>
            <a:r>
              <a:rPr spc="-390" dirty="0"/>
              <a:t>A </a:t>
            </a:r>
            <a:r>
              <a:rPr spc="-685" dirty="0"/>
              <a:t>T</a:t>
            </a:r>
            <a:r>
              <a:rPr spc="-390" dirty="0"/>
              <a:t> A</a:t>
            </a:r>
          </a:p>
          <a:p>
            <a:pPr marL="12700">
              <a:lnSpc>
                <a:spcPts val="5535"/>
              </a:lnSpc>
            </a:pPr>
            <a:r>
              <a:rPr spc="-780" dirty="0"/>
              <a:t>C </a:t>
            </a:r>
            <a:r>
              <a:rPr spc="-590" dirty="0"/>
              <a:t>L </a:t>
            </a:r>
            <a:r>
              <a:rPr spc="-515" dirty="0"/>
              <a:t>E </a:t>
            </a:r>
            <a:r>
              <a:rPr spc="-390" dirty="0"/>
              <a:t>A </a:t>
            </a:r>
            <a:r>
              <a:rPr spc="-655" dirty="0"/>
              <a:t>N </a:t>
            </a:r>
            <a:r>
              <a:rPr spc="-869" dirty="0"/>
              <a:t>I </a:t>
            </a:r>
            <a:r>
              <a:rPr spc="-655" dirty="0"/>
              <a:t>N</a:t>
            </a:r>
            <a:r>
              <a:rPr spc="155" dirty="0"/>
              <a:t> </a:t>
            </a:r>
            <a:r>
              <a:rPr spc="-965" dirty="0"/>
              <a:t>G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28924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6150" y="41497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6150" y="45688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19760" y="2301875"/>
            <a:ext cx="5615305" cy="247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Google</a:t>
            </a:r>
            <a:r>
              <a:rPr sz="2400" spc="-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Refine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Addresses of most places in data were in 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single string including city, state, zip  code.</a:t>
            </a:r>
            <a:endParaRPr sz="2400">
              <a:latin typeface="Arial"/>
              <a:cs typeface="Arial"/>
            </a:endParaRPr>
          </a:p>
          <a:p>
            <a:pPr marL="12700" marR="668655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Separated them into separate fields.  Removed all inaccurate</a:t>
            </a:r>
            <a:r>
              <a:rPr sz="240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records.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21050" y="513969"/>
            <a:ext cx="1296035" cy="115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100" spc="-515" dirty="0">
                <a:latin typeface="Verdana"/>
                <a:cs typeface="Verdana"/>
              </a:rPr>
              <a:t>E </a:t>
            </a:r>
            <a:r>
              <a:rPr sz="5100" spc="-685" dirty="0">
                <a:latin typeface="Verdana"/>
                <a:cs typeface="Verdana"/>
              </a:rPr>
              <a:t>T</a:t>
            </a:r>
            <a:r>
              <a:rPr sz="5100" spc="-600" dirty="0">
                <a:latin typeface="Verdana"/>
                <a:cs typeface="Verdana"/>
              </a:rPr>
              <a:t> </a:t>
            </a:r>
            <a:r>
              <a:rPr sz="5100" spc="-590" dirty="0">
                <a:latin typeface="Verdana"/>
                <a:cs typeface="Verdana"/>
              </a:rPr>
              <a:t>L</a:t>
            </a:r>
            <a:endParaRPr sz="51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28924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6150" y="3311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719760" y="2248473"/>
            <a:ext cx="4660265" cy="1267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97610">
              <a:lnSpc>
                <a:spcPct val="114599"/>
              </a:lnSpc>
            </a:pP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ETL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tool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­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Microsoft SSIS  Source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­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Flat files</a:t>
            </a:r>
            <a:r>
              <a:rPr sz="24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(csv's)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Destination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­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Microsoft Azure</a:t>
            </a:r>
            <a:r>
              <a:rPr sz="240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SQL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48050" y="3654425"/>
            <a:ext cx="6048375" cy="600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8600" y="4530725"/>
            <a:ext cx="4867275" cy="2466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 advTm="19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658591"/>
            <a:ext cx="4890135" cy="649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5"/>
              </a:lnSpc>
            </a:pPr>
            <a:r>
              <a:rPr sz="5100" spc="-505" dirty="0">
                <a:solidFill>
                  <a:srgbClr val="FCFFF7"/>
                </a:solidFill>
                <a:latin typeface="Verdana"/>
                <a:cs typeface="Verdana"/>
              </a:rPr>
              <a:t>F </a:t>
            </a:r>
            <a:r>
              <a:rPr sz="5100" spc="-590" dirty="0">
                <a:solidFill>
                  <a:srgbClr val="FCFFF7"/>
                </a:solidFill>
                <a:latin typeface="Verdana"/>
                <a:cs typeface="Verdana"/>
              </a:rPr>
              <a:t>L </a:t>
            </a:r>
            <a:r>
              <a:rPr sz="5100" spc="-775" dirty="0">
                <a:solidFill>
                  <a:srgbClr val="FCFFF7"/>
                </a:solidFill>
                <a:latin typeface="Verdana"/>
                <a:cs typeface="Verdana"/>
              </a:rPr>
              <a:t>O</a:t>
            </a:r>
            <a:r>
              <a:rPr sz="5100" spc="-525" dirty="0">
                <a:solidFill>
                  <a:srgbClr val="FCFFF7"/>
                </a:solidFill>
                <a:latin typeface="Verdana"/>
                <a:cs typeface="Verdana"/>
              </a:rPr>
              <a:t> </a:t>
            </a:r>
            <a:r>
              <a:rPr sz="5100" spc="-695" dirty="0">
                <a:solidFill>
                  <a:srgbClr val="FCFFF7"/>
                </a:solidFill>
                <a:latin typeface="Verdana"/>
                <a:cs typeface="Verdana"/>
              </a:rPr>
              <a:t>W</a:t>
            </a:r>
            <a:endParaRPr sz="51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8875" y="0"/>
            <a:ext cx="7305675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076575" cy="7254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87" y="1750783"/>
            <a:ext cx="3134360" cy="67945"/>
          </a:xfrm>
          <a:custGeom>
            <a:avLst/>
            <a:gdLst/>
            <a:ahLst/>
            <a:cxnLst/>
            <a:rect l="l" t="t" r="r" b="b"/>
            <a:pathLst>
              <a:path w="3134360" h="67944">
                <a:moveTo>
                  <a:pt x="0" y="0"/>
                </a:moveTo>
                <a:lnTo>
                  <a:pt x="3133925" y="0"/>
                </a:lnTo>
                <a:lnTo>
                  <a:pt x="3133925" y="67754"/>
                </a:lnTo>
                <a:lnTo>
                  <a:pt x="0" y="67754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0175" y="952119"/>
            <a:ext cx="2075180" cy="115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5" dirty="0">
                <a:solidFill>
                  <a:srgbClr val="FCFFF7"/>
                </a:solidFill>
              </a:rPr>
              <a:t>F </a:t>
            </a:r>
            <a:r>
              <a:rPr spc="-590" dirty="0">
                <a:solidFill>
                  <a:srgbClr val="FCFFF7"/>
                </a:solidFill>
              </a:rPr>
              <a:t>L </a:t>
            </a:r>
            <a:r>
              <a:rPr spc="-775" dirty="0">
                <a:solidFill>
                  <a:srgbClr val="FCFFF7"/>
                </a:solidFill>
              </a:rPr>
              <a:t>O</a:t>
            </a:r>
            <a:r>
              <a:rPr spc="-525" dirty="0">
                <a:solidFill>
                  <a:srgbClr val="FCFFF7"/>
                </a:solidFill>
              </a:rPr>
              <a:t> </a:t>
            </a:r>
            <a:r>
              <a:rPr spc="-695" dirty="0">
                <a:solidFill>
                  <a:srgbClr val="FCFFF7"/>
                </a:solidFill>
              </a:rPr>
              <a:t>W</a:t>
            </a:r>
          </a:p>
        </p:txBody>
      </p:sp>
    </p:spTree>
  </p:cSld>
  <p:clrMapOvr>
    <a:masterClrMapping/>
  </p:clrMapOvr>
  <p:transition spd="slow" advTm="19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1050" y="513969"/>
            <a:ext cx="4963795" cy="115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15" dirty="0"/>
              <a:t>E </a:t>
            </a:r>
            <a:r>
              <a:rPr spc="-555" dirty="0"/>
              <a:t>V </a:t>
            </a:r>
            <a:r>
              <a:rPr spc="-390" dirty="0"/>
              <a:t>A </a:t>
            </a:r>
            <a:r>
              <a:rPr spc="-590" dirty="0"/>
              <a:t>L </a:t>
            </a:r>
            <a:r>
              <a:rPr spc="-685" dirty="0"/>
              <a:t>U </a:t>
            </a:r>
            <a:r>
              <a:rPr spc="-390" dirty="0"/>
              <a:t>A </a:t>
            </a:r>
            <a:r>
              <a:rPr spc="-685" dirty="0"/>
              <a:t>T </a:t>
            </a:r>
            <a:r>
              <a:rPr spc="-869" dirty="0"/>
              <a:t>I </a:t>
            </a:r>
            <a:r>
              <a:rPr spc="-775" dirty="0"/>
              <a:t>O</a:t>
            </a:r>
            <a:r>
              <a:rPr spc="20" dirty="0"/>
              <a:t> </a:t>
            </a:r>
            <a:r>
              <a:rPr spc="-655" dirty="0"/>
              <a:t>N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21050" y="2070100"/>
            <a:ext cx="2496185" cy="4674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Places:</a:t>
            </a:r>
            <a:endParaRPr sz="1600">
              <a:latin typeface="Arial"/>
              <a:cs typeface="Arial"/>
            </a:endParaRPr>
          </a:p>
          <a:p>
            <a:pPr marL="296545" marR="118110">
              <a:lnSpc>
                <a:spcPct val="113300"/>
              </a:lnSpc>
            </a:pP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Records 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retrieved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26  Recall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</a:t>
            </a:r>
            <a:r>
              <a:rPr sz="1600" spc="-9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0.96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Events:</a:t>
            </a:r>
            <a:endParaRPr sz="1600">
              <a:latin typeface="Arial"/>
              <a:cs typeface="Arial"/>
            </a:endParaRPr>
          </a:p>
          <a:p>
            <a:pPr marL="296545" marR="118110">
              <a:lnSpc>
                <a:spcPct val="113300"/>
              </a:lnSpc>
            </a:pP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Records 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retrieved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50  Recall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</a:t>
            </a:r>
            <a:r>
              <a:rPr sz="1600" spc="-9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0.94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Movies:</a:t>
            </a:r>
            <a:endParaRPr sz="1600">
              <a:latin typeface="Arial"/>
              <a:cs typeface="Arial"/>
            </a:endParaRPr>
          </a:p>
          <a:p>
            <a:pPr marL="353060" marR="61594">
              <a:lnSpc>
                <a:spcPct val="113300"/>
              </a:lnSpc>
            </a:pP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Records retrieved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</a:t>
            </a:r>
            <a:r>
              <a:rPr sz="16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50  Recall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</a:t>
            </a:r>
            <a:r>
              <a:rPr sz="1600" spc="-9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1.0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Restaurants:</a:t>
            </a:r>
            <a:endParaRPr sz="1600">
              <a:latin typeface="Arial"/>
              <a:cs typeface="Arial"/>
            </a:endParaRPr>
          </a:p>
          <a:p>
            <a:pPr marL="296545" marR="5080">
              <a:lnSpc>
                <a:spcPct val="113300"/>
              </a:lnSpc>
            </a:pP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Records 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retrieved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600  Recall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</a:t>
            </a:r>
            <a:r>
              <a:rPr sz="1600" spc="-9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1.0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Record</a:t>
            </a:r>
            <a:r>
              <a:rPr sz="1600" spc="-9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Linkage:</a:t>
            </a:r>
            <a:endParaRPr sz="1600">
              <a:latin typeface="Arial"/>
              <a:cs typeface="Arial"/>
            </a:endParaRPr>
          </a:p>
          <a:p>
            <a:pPr marL="296545" marR="66675">
              <a:lnSpc>
                <a:spcPct val="113300"/>
              </a:lnSpc>
            </a:pP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Identified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pairs: 49  pairs found by code: 47  Recall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</a:t>
            </a:r>
            <a:r>
              <a:rPr sz="1600" spc="-9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0.96</a:t>
            </a:r>
            <a:endParaRPr sz="1600">
              <a:latin typeface="Arial"/>
              <a:cs typeface="Arial"/>
            </a:endParaRPr>
          </a:p>
          <a:p>
            <a:pPr marL="296545">
              <a:lnSpc>
                <a:spcPct val="100000"/>
              </a:lnSpc>
              <a:spcBef>
                <a:spcPts val="254"/>
              </a:spcBef>
            </a:pP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Precision </a:t>
            </a:r>
            <a:r>
              <a:rPr sz="1600" spc="5" dirty="0">
                <a:solidFill>
                  <a:srgbClr val="212121"/>
                </a:solidFill>
                <a:latin typeface="Arial"/>
                <a:cs typeface="Arial"/>
              </a:rPr>
              <a:t>=</a:t>
            </a:r>
            <a:r>
              <a:rPr sz="1600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12121"/>
                </a:solidFill>
                <a:latin typeface="Arial"/>
                <a:cs typeface="Arial"/>
              </a:rPr>
              <a:t>1.0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81375" y="8731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87725" y="358775"/>
            <a:ext cx="4717415" cy="718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660"/>
              </a:lnSpc>
            </a:pPr>
            <a:r>
              <a:rPr sz="7650" spc="-2550" baseline="39760" dirty="0"/>
              <a:t>S</a:t>
            </a:r>
            <a:r>
              <a:rPr sz="2400" spc="-180" dirty="0">
                <a:solidFill>
                  <a:srgbClr val="212121"/>
                </a:solidFill>
                <a:latin typeface="Arial"/>
                <a:cs typeface="Arial"/>
              </a:rPr>
              <a:t>W</a:t>
            </a:r>
            <a:r>
              <a:rPr sz="7650" spc="-5325" baseline="39760" dirty="0"/>
              <a:t>U</a:t>
            </a:r>
            <a:r>
              <a:rPr sz="2400" spc="-5" dirty="0">
                <a:solidFill>
                  <a:srgbClr val="212121"/>
                </a:solidFill>
                <a:latin typeface="Arial"/>
                <a:cs typeface="Arial"/>
              </a:rPr>
              <a:t>it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-805" dirty="0">
                <a:solidFill>
                  <a:srgbClr val="212121"/>
                </a:solidFill>
                <a:latin typeface="Arial"/>
                <a:cs typeface="Arial"/>
              </a:rPr>
              <a:t>D</a:t>
            </a:r>
            <a:r>
              <a:rPr sz="7650" spc="-4102" baseline="39760" dirty="0"/>
              <a:t>R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em</a:t>
            </a:r>
            <a:r>
              <a:rPr sz="2400" spc="-1305" dirty="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sz="7650" spc="-2265" baseline="39760" dirty="0"/>
              <a:t>V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400" spc="-710" dirty="0">
                <a:solidFill>
                  <a:srgbClr val="212121"/>
                </a:solidFill>
                <a:latin typeface="Arial"/>
                <a:cs typeface="Arial"/>
              </a:rPr>
              <a:t>p</a:t>
            </a:r>
            <a:r>
              <a:rPr sz="7650" spc="-3779" baseline="39760" dirty="0"/>
              <a:t>E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pli</a:t>
            </a:r>
            <a:r>
              <a:rPr sz="2400" spc="-330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7650" spc="-4215" baseline="39760" dirty="0"/>
              <a:t>Y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ati</a:t>
            </a:r>
            <a:r>
              <a:rPr sz="2400" spc="-200" dirty="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sz="7650" spc="-4934" baseline="39760" dirty="0"/>
              <a:t>S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 o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 azure.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28975" y="1092200"/>
            <a:ext cx="3190875" cy="1409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6050" y="1035050"/>
            <a:ext cx="3257550" cy="1504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3750" y="2540000"/>
            <a:ext cx="3095625" cy="1362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43700" y="2540000"/>
            <a:ext cx="3009900" cy="1362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24325" y="4016375"/>
            <a:ext cx="4476750" cy="2105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10125" y="6130925"/>
            <a:ext cx="3105150" cy="11715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 advTm="19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050" y="0"/>
            <a:ext cx="9734550" cy="7302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3608070">
              <a:lnSpc>
                <a:spcPct val="100000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With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Demo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Application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sz="2400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azure.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57550" y="1539875"/>
            <a:ext cx="3248025" cy="5762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050" y="0"/>
            <a:ext cx="9734550" cy="730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312025" y="132968"/>
            <a:ext cx="2129155" cy="115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844" dirty="0">
                <a:solidFill>
                  <a:srgbClr val="FF5C5C"/>
                </a:solidFill>
              </a:rPr>
              <a:t>D </a:t>
            </a:r>
            <a:r>
              <a:rPr spc="-515" dirty="0">
                <a:solidFill>
                  <a:srgbClr val="FF5C5C"/>
                </a:solidFill>
              </a:rPr>
              <a:t>E </a:t>
            </a:r>
            <a:r>
              <a:rPr spc="-640" dirty="0">
                <a:solidFill>
                  <a:srgbClr val="FF5C5C"/>
                </a:solidFill>
              </a:rPr>
              <a:t>M</a:t>
            </a:r>
            <a:r>
              <a:rPr spc="-265" dirty="0">
                <a:solidFill>
                  <a:srgbClr val="FF5C5C"/>
                </a:solidFill>
              </a:rPr>
              <a:t> </a:t>
            </a:r>
            <a:r>
              <a:rPr spc="-775" dirty="0">
                <a:solidFill>
                  <a:srgbClr val="FF5C5C"/>
                </a:solidFill>
              </a:rPr>
              <a:t>O</a:t>
            </a:r>
          </a:p>
        </p:txBody>
      </p:sp>
      <p:sp>
        <p:nvSpPr>
          <p:cNvPr id="6" name="object 6"/>
          <p:cNvSpPr/>
          <p:nvPr/>
        </p:nvSpPr>
        <p:spPr>
          <a:xfrm>
            <a:off x="7096125" y="2597150"/>
            <a:ext cx="2657475" cy="47053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 spd="slow" advTm="19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1050" y="552069"/>
            <a:ext cx="5018405" cy="115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80" dirty="0"/>
              <a:t>C </a:t>
            </a:r>
            <a:r>
              <a:rPr spc="-670" dirty="0"/>
              <a:t>H </a:t>
            </a:r>
            <a:r>
              <a:rPr spc="-390" dirty="0"/>
              <a:t>A </a:t>
            </a:r>
            <a:r>
              <a:rPr spc="-590" dirty="0"/>
              <a:t>L L </a:t>
            </a:r>
            <a:r>
              <a:rPr spc="-515" dirty="0"/>
              <a:t>E </a:t>
            </a:r>
            <a:r>
              <a:rPr spc="-655" dirty="0"/>
              <a:t>N </a:t>
            </a:r>
            <a:r>
              <a:rPr spc="-965" dirty="0"/>
              <a:t>G  </a:t>
            </a:r>
            <a:r>
              <a:rPr spc="-515" dirty="0"/>
              <a:t>E</a:t>
            </a:r>
            <a:r>
              <a:rPr spc="-340" dirty="0"/>
              <a:t> </a:t>
            </a:r>
            <a:r>
              <a:rPr spc="-894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5114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2930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6150" y="33496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6150" y="37687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19760" y="2286573"/>
            <a:ext cx="3706495" cy="1686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Broken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URLs and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redirects  Missing</a:t>
            </a:r>
            <a:r>
              <a:rPr sz="240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12700" marR="1572260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Unicode strings  API</a:t>
            </a:r>
            <a:r>
              <a:rPr sz="240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restrictions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1050" y="542544"/>
            <a:ext cx="2954020" cy="1158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5" dirty="0"/>
              <a:t>F </a:t>
            </a:r>
            <a:r>
              <a:rPr spc="-685" dirty="0"/>
              <a:t>U T U </a:t>
            </a:r>
            <a:r>
              <a:rPr spc="-635" dirty="0"/>
              <a:t>R</a:t>
            </a:r>
            <a:r>
              <a:rPr spc="-75" dirty="0"/>
              <a:t> </a:t>
            </a:r>
            <a:r>
              <a:rPr spc="-515" dirty="0"/>
              <a:t>E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5114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37687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pc="5" dirty="0"/>
              <a:t>Use </a:t>
            </a:r>
            <a:r>
              <a:rPr dirty="0"/>
              <a:t>more resources to collect even more  data. </a:t>
            </a:r>
            <a:r>
              <a:rPr spc="5" dirty="0"/>
              <a:t>­ </a:t>
            </a:r>
            <a:r>
              <a:rPr dirty="0"/>
              <a:t>Ticketmaster, atom movies  tripadvisor</a:t>
            </a:r>
            <a:r>
              <a:rPr spc="-75" dirty="0"/>
              <a:t> </a:t>
            </a:r>
            <a:r>
              <a:rPr dirty="0"/>
              <a:t>etc.</a:t>
            </a: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pc="5" dirty="0"/>
              <a:t>Remove </a:t>
            </a:r>
            <a:r>
              <a:rPr dirty="0"/>
              <a:t>restriction of</a:t>
            </a:r>
            <a:r>
              <a:rPr spc="-65" dirty="0"/>
              <a:t> </a:t>
            </a:r>
            <a:r>
              <a:rPr dirty="0"/>
              <a:t>country.</a:t>
            </a:r>
          </a:p>
        </p:txBody>
      </p:sp>
    </p:spTree>
  </p:cSld>
  <p:clrMapOvr>
    <a:masterClrMapping/>
  </p:clrMapOvr>
  <p:transition spd="slow" advTm="19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103" y="767846"/>
            <a:ext cx="4845685" cy="485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275">
              <a:lnSpc>
                <a:spcPts val="1470"/>
              </a:lnSpc>
              <a:tabLst>
                <a:tab pos="1692910" algn="l"/>
                <a:tab pos="3050540" algn="l"/>
              </a:tabLst>
            </a:pPr>
            <a:r>
              <a:rPr sz="3800" spc="-225" dirty="0">
                <a:latin typeface="Lucida Sans Unicode"/>
                <a:cs typeface="Lucida Sans Unicode"/>
              </a:rPr>
              <a:t>F </a:t>
            </a:r>
            <a:r>
              <a:rPr sz="3800" spc="-240" dirty="0">
                <a:latin typeface="Lucida Sans Unicode"/>
                <a:cs typeface="Lucida Sans Unicode"/>
              </a:rPr>
              <a:t>i</a:t>
            </a:r>
            <a:r>
              <a:rPr sz="3800" spc="-125" dirty="0">
                <a:latin typeface="Lucida Sans Unicode"/>
                <a:cs typeface="Lucida Sans Unicode"/>
              </a:rPr>
              <a:t> </a:t>
            </a:r>
            <a:r>
              <a:rPr sz="3800" spc="-250" dirty="0">
                <a:latin typeface="Lucida Sans Unicode"/>
                <a:cs typeface="Lucida Sans Unicode"/>
              </a:rPr>
              <a:t>n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-210" dirty="0">
                <a:latin typeface="Lucida Sans Unicode"/>
                <a:cs typeface="Lucida Sans Unicode"/>
              </a:rPr>
              <a:t>d	</a:t>
            </a:r>
            <a:r>
              <a:rPr sz="3800" spc="-370" dirty="0">
                <a:latin typeface="Lucida Sans Unicode"/>
                <a:cs typeface="Lucida Sans Unicode"/>
              </a:rPr>
              <a:t>y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-345" dirty="0">
                <a:latin typeface="Lucida Sans Unicode"/>
                <a:cs typeface="Lucida Sans Unicode"/>
              </a:rPr>
              <a:t>o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-280" dirty="0">
                <a:latin typeface="Lucida Sans Unicode"/>
                <a:cs typeface="Lucida Sans Unicode"/>
              </a:rPr>
              <a:t>u	</a:t>
            </a:r>
            <a:r>
              <a:rPr sz="3800" spc="-220" dirty="0">
                <a:latin typeface="Lucida Sans Unicode"/>
                <a:cs typeface="Lucida Sans Unicode"/>
              </a:rPr>
              <a:t>p </a:t>
            </a:r>
            <a:r>
              <a:rPr sz="3800" spc="-225" dirty="0">
                <a:latin typeface="Lucida Sans Unicode"/>
                <a:cs typeface="Lucida Sans Unicode"/>
              </a:rPr>
              <a:t>e </a:t>
            </a:r>
            <a:r>
              <a:rPr sz="3800" spc="-360" dirty="0">
                <a:latin typeface="Lucida Sans Unicode"/>
                <a:cs typeface="Lucida Sans Unicode"/>
              </a:rPr>
              <a:t>r </a:t>
            </a:r>
            <a:r>
              <a:rPr sz="3800" spc="-355" dirty="0">
                <a:latin typeface="Lucida Sans Unicode"/>
                <a:cs typeface="Lucida Sans Unicode"/>
              </a:rPr>
              <a:t>f</a:t>
            </a:r>
            <a:r>
              <a:rPr sz="3800" spc="15" dirty="0">
                <a:latin typeface="Lucida Sans Unicode"/>
                <a:cs typeface="Lucida Sans Unicode"/>
              </a:rPr>
              <a:t> </a:t>
            </a:r>
            <a:r>
              <a:rPr sz="3800" spc="-225" dirty="0">
                <a:latin typeface="Lucida Sans Unicode"/>
                <a:cs typeface="Lucida Sans Unicode"/>
              </a:rPr>
              <a:t>e</a:t>
            </a:r>
            <a:endParaRPr sz="38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97387" y="375615"/>
            <a:ext cx="3193415" cy="890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905510" algn="l"/>
              </a:tabLst>
            </a:pPr>
            <a:r>
              <a:rPr sz="3800" spc="-145" dirty="0">
                <a:latin typeface="Lucida Sans Unicode"/>
                <a:cs typeface="Lucida Sans Unicode"/>
              </a:rPr>
              <a:t>c</a:t>
            </a:r>
            <a:r>
              <a:rPr sz="3800" spc="-175" dirty="0">
                <a:latin typeface="Lucida Sans Unicode"/>
                <a:cs typeface="Lucida Sans Unicode"/>
              </a:rPr>
              <a:t> </a:t>
            </a:r>
            <a:r>
              <a:rPr sz="3800" spc="-170" dirty="0">
                <a:latin typeface="Lucida Sans Unicode"/>
                <a:cs typeface="Lucida Sans Unicode"/>
              </a:rPr>
              <a:t>t	</a:t>
            </a:r>
            <a:r>
              <a:rPr sz="3800" spc="-225" dirty="0">
                <a:latin typeface="Lucida Sans Unicode"/>
                <a:cs typeface="Lucida Sans Unicode"/>
              </a:rPr>
              <a:t>e </a:t>
            </a:r>
            <a:r>
              <a:rPr sz="3800" spc="-480" dirty="0">
                <a:latin typeface="Lucida Sans Unicode"/>
                <a:cs typeface="Lucida Sans Unicode"/>
              </a:rPr>
              <a:t>s </a:t>
            </a:r>
            <a:r>
              <a:rPr sz="3800" spc="-145" dirty="0">
                <a:latin typeface="Lucida Sans Unicode"/>
                <a:cs typeface="Lucida Sans Unicode"/>
              </a:rPr>
              <a:t>c </a:t>
            </a:r>
            <a:r>
              <a:rPr sz="3800" spc="-245" dirty="0">
                <a:latin typeface="Lucida Sans Unicode"/>
                <a:cs typeface="Lucida Sans Unicode"/>
              </a:rPr>
              <a:t>a </a:t>
            </a:r>
            <a:r>
              <a:rPr sz="3800" spc="-220" dirty="0">
                <a:latin typeface="Lucida Sans Unicode"/>
                <a:cs typeface="Lucida Sans Unicode"/>
              </a:rPr>
              <a:t>p </a:t>
            </a:r>
            <a:r>
              <a:rPr sz="3800" spc="-225" dirty="0">
                <a:latin typeface="Lucida Sans Unicode"/>
                <a:cs typeface="Lucida Sans Unicode"/>
              </a:rPr>
              <a:t>e</a:t>
            </a:r>
            <a:r>
              <a:rPr sz="3800" spc="180" dirty="0">
                <a:latin typeface="Lucida Sans Unicode"/>
                <a:cs typeface="Lucida Sans Unicode"/>
              </a:rPr>
              <a:t> </a:t>
            </a:r>
            <a:r>
              <a:rPr sz="3400" spc="-35" dirty="0">
                <a:latin typeface="Utsaah"/>
                <a:cs typeface="Utsaah"/>
              </a:rPr>
              <a:t>.</a:t>
            </a:r>
            <a:endParaRPr sz="3400">
              <a:latin typeface="Utsaah"/>
              <a:cs typeface="Utsaa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050" y="1273187"/>
            <a:ext cx="2600325" cy="2600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00042" y="3656952"/>
            <a:ext cx="1318260" cy="529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160" dirty="0">
                <a:solidFill>
                  <a:srgbClr val="674457"/>
                </a:solidFill>
                <a:latin typeface="Verdana"/>
                <a:cs typeface="Verdana"/>
              </a:rPr>
              <a:t>P </a:t>
            </a:r>
            <a:r>
              <a:rPr sz="2300" spc="-270" dirty="0">
                <a:solidFill>
                  <a:srgbClr val="674457"/>
                </a:solidFill>
                <a:latin typeface="Verdana"/>
                <a:cs typeface="Verdana"/>
              </a:rPr>
              <a:t>L </a:t>
            </a:r>
            <a:r>
              <a:rPr sz="2300" spc="-180" dirty="0">
                <a:solidFill>
                  <a:srgbClr val="674457"/>
                </a:solidFill>
                <a:latin typeface="Verdana"/>
                <a:cs typeface="Verdana"/>
              </a:rPr>
              <a:t>A </a:t>
            </a:r>
            <a:r>
              <a:rPr sz="2300" spc="-355" dirty="0">
                <a:solidFill>
                  <a:srgbClr val="674457"/>
                </a:solidFill>
                <a:latin typeface="Verdana"/>
                <a:cs typeface="Verdana"/>
              </a:rPr>
              <a:t>C </a:t>
            </a:r>
            <a:r>
              <a:rPr sz="2300" spc="-235" dirty="0">
                <a:solidFill>
                  <a:srgbClr val="674457"/>
                </a:solidFill>
                <a:latin typeface="Verdana"/>
                <a:cs typeface="Verdana"/>
              </a:rPr>
              <a:t>E</a:t>
            </a:r>
            <a:r>
              <a:rPr sz="2300" spc="-270" dirty="0">
                <a:solidFill>
                  <a:srgbClr val="674457"/>
                </a:solidFill>
                <a:latin typeface="Verdana"/>
                <a:cs typeface="Verdana"/>
              </a:rPr>
              <a:t> </a:t>
            </a:r>
            <a:r>
              <a:rPr sz="2300" spc="-409" dirty="0">
                <a:solidFill>
                  <a:srgbClr val="674457"/>
                </a:solidFill>
                <a:latin typeface="Verdana"/>
                <a:cs typeface="Verdana"/>
              </a:rPr>
              <a:t>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1567" y="3134207"/>
            <a:ext cx="2079625" cy="472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50" spc="-145" dirty="0">
                <a:solidFill>
                  <a:srgbClr val="FCFFF7"/>
                </a:solidFill>
                <a:latin typeface="Verdana"/>
                <a:cs typeface="Verdana"/>
              </a:rPr>
              <a:t>P </a:t>
            </a:r>
            <a:r>
              <a:rPr sz="2050" spc="-165" dirty="0">
                <a:solidFill>
                  <a:srgbClr val="FCFFF7"/>
                </a:solidFill>
                <a:latin typeface="Verdana"/>
                <a:cs typeface="Verdana"/>
              </a:rPr>
              <a:t>A </a:t>
            </a:r>
            <a:r>
              <a:rPr sz="2050" spc="-265" dirty="0">
                <a:solidFill>
                  <a:srgbClr val="FCFFF7"/>
                </a:solidFill>
                <a:latin typeface="Verdana"/>
                <a:cs typeface="Verdana"/>
              </a:rPr>
              <a:t>R </a:t>
            </a:r>
            <a:r>
              <a:rPr sz="2050" spc="-280" dirty="0">
                <a:solidFill>
                  <a:srgbClr val="FCFFF7"/>
                </a:solidFill>
                <a:latin typeface="Verdana"/>
                <a:cs typeface="Verdana"/>
              </a:rPr>
              <a:t>T </a:t>
            </a:r>
            <a:r>
              <a:rPr sz="2050" spc="-355" dirty="0">
                <a:solidFill>
                  <a:srgbClr val="FCFFF7"/>
                </a:solidFill>
                <a:latin typeface="Verdana"/>
                <a:cs typeface="Verdana"/>
              </a:rPr>
              <a:t>I </a:t>
            </a:r>
            <a:r>
              <a:rPr sz="2050" spc="-320" dirty="0">
                <a:solidFill>
                  <a:srgbClr val="FCFFF7"/>
                </a:solidFill>
                <a:latin typeface="Verdana"/>
                <a:cs typeface="Verdana"/>
              </a:rPr>
              <a:t>C </a:t>
            </a:r>
            <a:r>
              <a:rPr sz="2050" spc="-355" dirty="0">
                <a:solidFill>
                  <a:srgbClr val="FCFFF7"/>
                </a:solidFill>
                <a:latin typeface="Verdana"/>
                <a:cs typeface="Verdana"/>
              </a:rPr>
              <a:t>I </a:t>
            </a:r>
            <a:r>
              <a:rPr sz="2050" spc="-145" dirty="0">
                <a:solidFill>
                  <a:srgbClr val="FCFFF7"/>
                </a:solidFill>
                <a:latin typeface="Verdana"/>
                <a:cs typeface="Verdana"/>
              </a:rPr>
              <a:t>P </a:t>
            </a:r>
            <a:r>
              <a:rPr sz="2050" spc="-165" dirty="0">
                <a:solidFill>
                  <a:srgbClr val="FCFFF7"/>
                </a:solidFill>
                <a:latin typeface="Verdana"/>
                <a:cs typeface="Verdana"/>
              </a:rPr>
              <a:t>A </a:t>
            </a:r>
            <a:r>
              <a:rPr sz="2050" spc="-280" dirty="0">
                <a:solidFill>
                  <a:srgbClr val="FCFFF7"/>
                </a:solidFill>
                <a:latin typeface="Verdana"/>
                <a:cs typeface="Verdana"/>
              </a:rPr>
              <a:t>T</a:t>
            </a:r>
            <a:r>
              <a:rPr sz="2050" spc="25" dirty="0">
                <a:solidFill>
                  <a:srgbClr val="FCFFF7"/>
                </a:solidFill>
                <a:latin typeface="Verdana"/>
                <a:cs typeface="Verdana"/>
              </a:rPr>
              <a:t> </a:t>
            </a:r>
            <a:r>
              <a:rPr sz="2050" spc="-215" dirty="0">
                <a:solidFill>
                  <a:srgbClr val="FCFFF7"/>
                </a:solidFill>
                <a:latin typeface="Verdana"/>
                <a:cs typeface="Verdana"/>
              </a:rPr>
              <a:t>E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1950" y="4130687"/>
            <a:ext cx="2638425" cy="2638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29150" y="1239913"/>
            <a:ext cx="2638425" cy="2628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8675" y="4130687"/>
            <a:ext cx="2636786" cy="2638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103" y="9799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79748" y="3656952"/>
            <a:ext cx="1340485" cy="529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235" dirty="0">
                <a:solidFill>
                  <a:srgbClr val="674457"/>
                </a:solidFill>
                <a:latin typeface="Verdana"/>
                <a:cs typeface="Verdana"/>
              </a:rPr>
              <a:t>E </a:t>
            </a:r>
            <a:r>
              <a:rPr sz="2300" spc="-254" dirty="0">
                <a:solidFill>
                  <a:srgbClr val="674457"/>
                </a:solidFill>
                <a:latin typeface="Verdana"/>
                <a:cs typeface="Verdana"/>
              </a:rPr>
              <a:t>V </a:t>
            </a:r>
            <a:r>
              <a:rPr sz="2300" spc="-235" dirty="0">
                <a:solidFill>
                  <a:srgbClr val="674457"/>
                </a:solidFill>
                <a:latin typeface="Verdana"/>
                <a:cs typeface="Verdana"/>
              </a:rPr>
              <a:t>E </a:t>
            </a:r>
            <a:r>
              <a:rPr sz="2300" spc="-300" dirty="0">
                <a:solidFill>
                  <a:srgbClr val="674457"/>
                </a:solidFill>
                <a:latin typeface="Verdana"/>
                <a:cs typeface="Verdana"/>
              </a:rPr>
              <a:t>N </a:t>
            </a:r>
            <a:r>
              <a:rPr sz="2300" spc="-315" dirty="0">
                <a:solidFill>
                  <a:srgbClr val="674457"/>
                </a:solidFill>
                <a:latin typeface="Verdana"/>
                <a:cs typeface="Verdana"/>
              </a:rPr>
              <a:t>T</a:t>
            </a:r>
            <a:r>
              <a:rPr sz="2300" spc="-210" dirty="0">
                <a:solidFill>
                  <a:srgbClr val="674457"/>
                </a:solidFill>
                <a:latin typeface="Verdana"/>
                <a:cs typeface="Verdana"/>
              </a:rPr>
              <a:t> </a:t>
            </a:r>
            <a:r>
              <a:rPr sz="2300" spc="-409" dirty="0">
                <a:solidFill>
                  <a:srgbClr val="674457"/>
                </a:solidFill>
                <a:latin typeface="Verdana"/>
                <a:cs typeface="Verdana"/>
              </a:rPr>
              <a:t>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02670" y="6409677"/>
            <a:ext cx="1332230" cy="529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295" dirty="0">
                <a:solidFill>
                  <a:srgbClr val="674457"/>
                </a:solidFill>
                <a:latin typeface="Verdana"/>
                <a:cs typeface="Verdana"/>
              </a:rPr>
              <a:t>M </a:t>
            </a:r>
            <a:r>
              <a:rPr sz="2300" spc="-355" dirty="0">
                <a:solidFill>
                  <a:srgbClr val="674457"/>
                </a:solidFill>
                <a:latin typeface="Verdana"/>
                <a:cs typeface="Verdana"/>
              </a:rPr>
              <a:t>O </a:t>
            </a:r>
            <a:r>
              <a:rPr sz="2300" spc="-254" dirty="0">
                <a:solidFill>
                  <a:srgbClr val="674457"/>
                </a:solidFill>
                <a:latin typeface="Verdana"/>
                <a:cs typeface="Verdana"/>
              </a:rPr>
              <a:t>V </a:t>
            </a:r>
            <a:r>
              <a:rPr sz="2300" spc="-395" dirty="0">
                <a:solidFill>
                  <a:srgbClr val="674457"/>
                </a:solidFill>
                <a:latin typeface="Verdana"/>
                <a:cs typeface="Verdana"/>
              </a:rPr>
              <a:t>I </a:t>
            </a:r>
            <a:r>
              <a:rPr sz="2300" spc="-235" dirty="0">
                <a:solidFill>
                  <a:srgbClr val="674457"/>
                </a:solidFill>
                <a:latin typeface="Verdana"/>
                <a:cs typeface="Verdana"/>
              </a:rPr>
              <a:t>E</a:t>
            </a:r>
            <a:r>
              <a:rPr sz="2300" spc="65" dirty="0">
                <a:solidFill>
                  <a:srgbClr val="674457"/>
                </a:solidFill>
                <a:latin typeface="Verdana"/>
                <a:cs typeface="Verdana"/>
              </a:rPr>
              <a:t> </a:t>
            </a:r>
            <a:r>
              <a:rPr sz="2300" spc="-409" dirty="0">
                <a:solidFill>
                  <a:srgbClr val="674457"/>
                </a:solidFill>
                <a:latin typeface="Verdana"/>
                <a:cs typeface="Verdana"/>
              </a:rPr>
              <a:t>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84079" y="6409677"/>
            <a:ext cx="932180" cy="529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300" spc="-229" dirty="0">
                <a:solidFill>
                  <a:srgbClr val="674457"/>
                </a:solidFill>
                <a:latin typeface="Verdana"/>
                <a:cs typeface="Verdana"/>
              </a:rPr>
              <a:t>F </a:t>
            </a:r>
            <a:r>
              <a:rPr sz="2300" spc="-355" dirty="0">
                <a:solidFill>
                  <a:srgbClr val="674457"/>
                </a:solidFill>
                <a:latin typeface="Verdana"/>
                <a:cs typeface="Verdana"/>
              </a:rPr>
              <a:t>O O</a:t>
            </a:r>
            <a:r>
              <a:rPr sz="2300" spc="-200" dirty="0">
                <a:solidFill>
                  <a:srgbClr val="674457"/>
                </a:solidFill>
                <a:latin typeface="Verdana"/>
                <a:cs typeface="Verdana"/>
              </a:rPr>
              <a:t> </a:t>
            </a:r>
            <a:r>
              <a:rPr sz="2300" spc="-385" dirty="0">
                <a:solidFill>
                  <a:srgbClr val="674457"/>
                </a:solidFill>
                <a:latin typeface="Verdana"/>
                <a:cs typeface="Verdana"/>
              </a:rPr>
              <a:t>D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36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98976" y="165100"/>
            <a:ext cx="7105650" cy="1419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8950" i="1" spc="15" dirty="0">
                <a:solidFill>
                  <a:srgbClr val="674457"/>
                </a:solidFill>
                <a:latin typeface="Garamond"/>
                <a:cs typeface="Garamond"/>
              </a:rPr>
              <a:t>Happy</a:t>
            </a:r>
            <a:r>
              <a:rPr sz="8950" i="1" spc="-440" dirty="0">
                <a:solidFill>
                  <a:srgbClr val="674457"/>
                </a:solidFill>
                <a:latin typeface="Garamond"/>
                <a:cs typeface="Garamond"/>
              </a:rPr>
              <a:t> </a:t>
            </a:r>
            <a:r>
              <a:rPr sz="8950" i="1" spc="10" dirty="0">
                <a:solidFill>
                  <a:srgbClr val="674457"/>
                </a:solidFill>
                <a:latin typeface="Garamond"/>
                <a:cs typeface="Garamond"/>
              </a:rPr>
              <a:t>Exploring!</a:t>
            </a:r>
            <a:endParaRPr sz="8950">
              <a:latin typeface="Garamond"/>
              <a:cs typeface="Garamon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498" y="6631940"/>
            <a:ext cx="8092440" cy="5429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6180" marR="5080" indent="-2444115">
              <a:lnSpc>
                <a:spcPts val="2100"/>
              </a:lnSpc>
            </a:pPr>
            <a:r>
              <a:rPr sz="1800" spc="85" dirty="0">
                <a:latin typeface="Book Antiqua"/>
                <a:cs typeface="Book Antiqua"/>
              </a:rPr>
              <a:t>*All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140" dirty="0">
                <a:latin typeface="Book Antiqua"/>
                <a:cs typeface="Book Antiqua"/>
              </a:rPr>
              <a:t>images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114" dirty="0">
                <a:latin typeface="Book Antiqua"/>
                <a:cs typeface="Book Antiqua"/>
              </a:rPr>
              <a:t>used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140" dirty="0">
                <a:latin typeface="Book Antiqua"/>
                <a:cs typeface="Book Antiqua"/>
              </a:rPr>
              <a:t>in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105" dirty="0">
                <a:latin typeface="Book Antiqua"/>
                <a:cs typeface="Book Antiqua"/>
              </a:rPr>
              <a:t>this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135" dirty="0">
                <a:latin typeface="Book Antiqua"/>
                <a:cs typeface="Book Antiqua"/>
              </a:rPr>
              <a:t>presentation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135" dirty="0">
                <a:latin typeface="Book Antiqua"/>
                <a:cs typeface="Book Antiqua"/>
              </a:rPr>
              <a:t>have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180" dirty="0">
                <a:latin typeface="Book Antiqua"/>
                <a:cs typeface="Book Antiqua"/>
              </a:rPr>
              <a:t>been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150" dirty="0">
                <a:latin typeface="Book Antiqua"/>
                <a:cs typeface="Book Antiqua"/>
              </a:rPr>
              <a:t>procured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210" dirty="0">
                <a:latin typeface="Book Antiqua"/>
                <a:cs typeface="Book Antiqua"/>
              </a:rPr>
              <a:t>from</a:t>
            </a:r>
            <a:r>
              <a:rPr sz="1800" spc="65" dirty="0">
                <a:latin typeface="Book Antiqua"/>
                <a:cs typeface="Book Antiqua"/>
              </a:rPr>
              <a:t> </a:t>
            </a:r>
            <a:r>
              <a:rPr sz="1800" spc="120" dirty="0">
                <a:latin typeface="Book Antiqua"/>
                <a:cs typeface="Book Antiqua"/>
              </a:rPr>
              <a:t>flickr  </a:t>
            </a:r>
            <a:r>
              <a:rPr sz="1800" spc="135" dirty="0">
                <a:latin typeface="Book Antiqua"/>
                <a:cs typeface="Book Antiqua"/>
              </a:rPr>
              <a:t>and </a:t>
            </a:r>
            <a:r>
              <a:rPr sz="1800" spc="140" dirty="0">
                <a:latin typeface="Book Antiqua"/>
                <a:cs typeface="Book Antiqua"/>
              </a:rPr>
              <a:t>are </a:t>
            </a:r>
            <a:r>
              <a:rPr sz="1800" spc="150" dirty="0">
                <a:latin typeface="Book Antiqua"/>
                <a:cs typeface="Book Antiqua"/>
              </a:rPr>
              <a:t>under </a:t>
            </a:r>
            <a:r>
              <a:rPr sz="1800" spc="245" dirty="0">
                <a:latin typeface="Book Antiqua"/>
                <a:cs typeface="Book Antiqua"/>
              </a:rPr>
              <a:t>CC0</a:t>
            </a:r>
            <a:r>
              <a:rPr sz="1800" spc="-225" dirty="0">
                <a:latin typeface="Book Antiqua"/>
                <a:cs typeface="Book Antiqua"/>
              </a:rPr>
              <a:t> </a:t>
            </a:r>
            <a:r>
              <a:rPr sz="1800" spc="114" dirty="0">
                <a:latin typeface="Book Antiqua"/>
                <a:cs typeface="Book Antiqua"/>
              </a:rPr>
              <a:t>license.</a:t>
            </a:r>
            <a:endParaRPr sz="1800">
              <a:latin typeface="Book Antiqua"/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1711325"/>
            <a:ext cx="2600248" cy="2600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19775" y="1654175"/>
            <a:ext cx="2600325" cy="26003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1100" y="4630216"/>
            <a:ext cx="2524125" cy="0"/>
          </a:xfrm>
          <a:custGeom>
            <a:avLst/>
            <a:gdLst/>
            <a:ahLst/>
            <a:cxnLst/>
            <a:rect l="l" t="t" r="r" b="b"/>
            <a:pathLst>
              <a:path w="2524125">
                <a:moveTo>
                  <a:pt x="0" y="0"/>
                </a:moveTo>
                <a:lnTo>
                  <a:pt x="252412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1100" y="4636566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05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1100" y="4642281"/>
            <a:ext cx="2524125" cy="0"/>
          </a:xfrm>
          <a:custGeom>
            <a:avLst/>
            <a:gdLst/>
            <a:ahLst/>
            <a:cxnLst/>
            <a:rect l="l" t="t" r="r" b="b"/>
            <a:pathLst>
              <a:path w="2524125">
                <a:moveTo>
                  <a:pt x="0" y="0"/>
                </a:moveTo>
                <a:lnTo>
                  <a:pt x="2524125" y="0"/>
                </a:lnTo>
              </a:path>
            </a:pathLst>
          </a:custGeom>
          <a:ln w="50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99167" y="4636277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057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1100" y="5200446"/>
            <a:ext cx="2524125" cy="0"/>
          </a:xfrm>
          <a:custGeom>
            <a:avLst/>
            <a:gdLst/>
            <a:ahLst/>
            <a:cxnLst/>
            <a:rect l="l" t="t" r="r" b="b"/>
            <a:pathLst>
              <a:path w="2524125">
                <a:moveTo>
                  <a:pt x="0" y="0"/>
                </a:moveTo>
                <a:lnTo>
                  <a:pt x="252412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1100" y="5206796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057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1100" y="5213146"/>
            <a:ext cx="2524125" cy="0"/>
          </a:xfrm>
          <a:custGeom>
            <a:avLst/>
            <a:gdLst/>
            <a:ahLst/>
            <a:cxnLst/>
            <a:rect l="l" t="t" r="r" b="b"/>
            <a:pathLst>
              <a:path w="2524125">
                <a:moveTo>
                  <a:pt x="0" y="0"/>
                </a:moveTo>
                <a:lnTo>
                  <a:pt x="2524125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99167" y="5206730"/>
            <a:ext cx="6350" cy="0"/>
          </a:xfrm>
          <a:custGeom>
            <a:avLst/>
            <a:gdLst/>
            <a:ahLst/>
            <a:cxnLst/>
            <a:rect l="l" t="t" r="r" b="b"/>
            <a:pathLst>
              <a:path w="6350">
                <a:moveTo>
                  <a:pt x="0" y="0"/>
                </a:moveTo>
                <a:lnTo>
                  <a:pt x="6057" y="0"/>
                </a:lnTo>
              </a:path>
            </a:pathLst>
          </a:custGeom>
          <a:ln w="60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17787" y="4727575"/>
            <a:ext cx="1646555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50" dirty="0">
                <a:latin typeface="Lucida Sans"/>
                <a:cs typeface="Lucida Sans"/>
              </a:rPr>
              <a:t>Arpit</a:t>
            </a:r>
            <a:r>
              <a:rPr sz="2200" spc="-215" dirty="0">
                <a:latin typeface="Lucida Sans"/>
                <a:cs typeface="Lucida Sans"/>
              </a:rPr>
              <a:t> </a:t>
            </a:r>
            <a:r>
              <a:rPr sz="2200" spc="-55" dirty="0">
                <a:latin typeface="Lucida Sans"/>
                <a:cs typeface="Lucida Sans"/>
              </a:rPr>
              <a:t>Nigam</a:t>
            </a:r>
            <a:endParaRPr sz="2200">
              <a:latin typeface="Lucida Sans"/>
              <a:cs typeface="Lucida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34050" y="4602810"/>
            <a:ext cx="2762250" cy="0"/>
          </a:xfrm>
          <a:custGeom>
            <a:avLst/>
            <a:gdLst/>
            <a:ahLst/>
            <a:cxnLst/>
            <a:rect l="l" t="t" r="r" b="b"/>
            <a:pathLst>
              <a:path w="2762250">
                <a:moveTo>
                  <a:pt x="0" y="0"/>
                </a:moveTo>
                <a:lnTo>
                  <a:pt x="2762250" y="0"/>
                </a:lnTo>
              </a:path>
            </a:pathLst>
          </a:custGeom>
          <a:ln w="7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34050" y="4609795"/>
            <a:ext cx="6985" cy="0"/>
          </a:xfrm>
          <a:custGeom>
            <a:avLst/>
            <a:gdLst/>
            <a:ahLst/>
            <a:cxnLst/>
            <a:rect l="l" t="t" r="r" b="b"/>
            <a:pathLst>
              <a:path w="6985">
                <a:moveTo>
                  <a:pt x="0" y="0"/>
                </a:move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34050" y="4616145"/>
            <a:ext cx="2762250" cy="0"/>
          </a:xfrm>
          <a:custGeom>
            <a:avLst/>
            <a:gdLst/>
            <a:ahLst/>
            <a:cxnLst/>
            <a:rect l="l" t="t" r="r" b="b"/>
            <a:pathLst>
              <a:path w="2762250">
                <a:moveTo>
                  <a:pt x="0" y="0"/>
                </a:moveTo>
                <a:lnTo>
                  <a:pt x="2762250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89670" y="4609395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629" y="0"/>
                </a:lnTo>
              </a:path>
            </a:pathLst>
          </a:custGeom>
          <a:ln w="66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34050" y="5227015"/>
            <a:ext cx="2762250" cy="0"/>
          </a:xfrm>
          <a:custGeom>
            <a:avLst/>
            <a:gdLst/>
            <a:ahLst/>
            <a:cxnLst/>
            <a:rect l="l" t="t" r="r" b="b"/>
            <a:pathLst>
              <a:path w="2762250">
                <a:moveTo>
                  <a:pt x="0" y="0"/>
                </a:moveTo>
                <a:lnTo>
                  <a:pt x="276225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34050" y="5233365"/>
            <a:ext cx="6985" cy="0"/>
          </a:xfrm>
          <a:custGeom>
            <a:avLst/>
            <a:gdLst/>
            <a:ahLst/>
            <a:cxnLst/>
            <a:rect l="l" t="t" r="r" b="b"/>
            <a:pathLst>
              <a:path w="6985">
                <a:moveTo>
                  <a:pt x="0" y="0"/>
                </a:moveTo>
                <a:lnTo>
                  <a:pt x="6629" y="0"/>
                </a:lnTo>
              </a:path>
            </a:pathLst>
          </a:custGeom>
          <a:ln w="63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34050" y="5240350"/>
            <a:ext cx="2762250" cy="0"/>
          </a:xfrm>
          <a:custGeom>
            <a:avLst/>
            <a:gdLst/>
            <a:ahLst/>
            <a:cxnLst/>
            <a:rect l="l" t="t" r="r" b="b"/>
            <a:pathLst>
              <a:path w="2762250">
                <a:moveTo>
                  <a:pt x="0" y="0"/>
                </a:moveTo>
                <a:lnTo>
                  <a:pt x="2762250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89670" y="5233663"/>
            <a:ext cx="6985" cy="0"/>
          </a:xfrm>
          <a:custGeom>
            <a:avLst/>
            <a:gdLst/>
            <a:ahLst/>
            <a:cxnLst/>
            <a:rect l="l" t="t" r="r" b="b"/>
            <a:pathLst>
              <a:path w="6984">
                <a:moveTo>
                  <a:pt x="0" y="0"/>
                </a:moveTo>
                <a:lnTo>
                  <a:pt x="6629" y="0"/>
                </a:lnTo>
              </a:path>
            </a:pathLst>
          </a:custGeom>
          <a:ln w="66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854028" y="4727575"/>
            <a:ext cx="2514600" cy="347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spc="5" dirty="0">
                <a:latin typeface="Lucida Sans"/>
                <a:cs typeface="Lucida Sans"/>
              </a:rPr>
              <a:t>Chinmaya</a:t>
            </a:r>
            <a:r>
              <a:rPr sz="2200" spc="-235" dirty="0">
                <a:latin typeface="Lucida Sans"/>
                <a:cs typeface="Lucida Sans"/>
              </a:rPr>
              <a:t> </a:t>
            </a:r>
            <a:r>
              <a:rPr sz="2200" spc="25" dirty="0">
                <a:latin typeface="Lucida Sans"/>
                <a:cs typeface="Lucida Sans"/>
              </a:rPr>
              <a:t>Gautam</a:t>
            </a:r>
            <a:endParaRPr sz="2200">
              <a:latin typeface="Lucida Sans"/>
              <a:cs typeface="Lucida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65472" y="5400675"/>
            <a:ext cx="2151380" cy="576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spc="-10" dirty="0">
                <a:latin typeface="Lucida Sans"/>
                <a:cs typeface="Lucida Sans"/>
                <a:hlinkClick r:id="rId5"/>
              </a:rPr>
              <a:t>arpitnig@usc.edu</a:t>
            </a:r>
            <a:endParaRPr sz="2000">
              <a:latin typeface="Lucida Sans"/>
              <a:cs typeface="Lucida Sans"/>
            </a:endParaRPr>
          </a:p>
          <a:p>
            <a:pPr algn="ctr">
              <a:lnSpc>
                <a:spcPct val="100000"/>
              </a:lnSpc>
              <a:spcBef>
                <a:spcPts val="500"/>
              </a:spcBef>
            </a:pPr>
            <a:r>
              <a:rPr sz="1200" spc="10" dirty="0">
                <a:latin typeface="Georgia"/>
                <a:cs typeface="Georgia"/>
              </a:rPr>
              <a:t>github.com/nigamarpit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86489" y="5394325"/>
            <a:ext cx="2479675" cy="58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200" spc="-10" dirty="0">
                <a:latin typeface="Lucida Sans"/>
                <a:cs typeface="Lucida Sans"/>
                <a:hlinkClick r:id="rId6"/>
              </a:rPr>
              <a:t>cgautam@usc.edu</a:t>
            </a:r>
            <a:endParaRPr sz="2200">
              <a:latin typeface="Lucida Sans"/>
              <a:cs typeface="Lucida Sans"/>
            </a:endParaRPr>
          </a:p>
          <a:p>
            <a:pPr marL="8890" algn="ctr">
              <a:lnSpc>
                <a:spcPct val="100000"/>
              </a:lnSpc>
              <a:spcBef>
                <a:spcPts val="309"/>
              </a:spcBef>
            </a:pPr>
            <a:r>
              <a:rPr sz="1200" spc="25" dirty="0">
                <a:latin typeface="Georgia"/>
                <a:cs typeface="Georgia"/>
              </a:rPr>
              <a:t>github.com/chinmaya-gautam</a:t>
            </a:r>
            <a:endParaRPr sz="1200">
              <a:latin typeface="Georgia"/>
              <a:cs typeface="Georgia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spc="-515" dirty="0"/>
              <a:t>E </a:t>
            </a:r>
            <a:r>
              <a:rPr spc="-540" dirty="0"/>
              <a:t>X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775" dirty="0"/>
              <a:t>O </a:t>
            </a:r>
            <a:r>
              <a:rPr spc="-635" dirty="0"/>
              <a:t>R </a:t>
            </a:r>
            <a:r>
              <a:rPr spc="-515" dirty="0"/>
              <a:t>E 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390" dirty="0"/>
              <a:t>A </a:t>
            </a:r>
            <a:r>
              <a:rPr spc="-780" dirty="0"/>
              <a:t>C </a:t>
            </a:r>
            <a:r>
              <a:rPr spc="-515" dirty="0"/>
              <a:t>E</a:t>
            </a:r>
            <a:r>
              <a:rPr spc="-535" dirty="0"/>
              <a:t> </a:t>
            </a:r>
            <a:r>
              <a:rPr spc="-894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28924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6150" y="3311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6150" y="37306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3401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Source:</a:t>
            </a:r>
            <a:r>
              <a:rPr spc="-50" dirty="0"/>
              <a:t> </a:t>
            </a:r>
            <a:r>
              <a:rPr dirty="0"/>
              <a:t>dbpedia.org</a:t>
            </a:r>
          </a:p>
          <a:p>
            <a:pPr marL="12700" marR="549910">
              <a:lnSpc>
                <a:spcPct val="114599"/>
              </a:lnSpc>
            </a:pPr>
            <a:r>
              <a:rPr dirty="0"/>
              <a:t>Method: Python SPARQLWrapper  Input: City </a:t>
            </a:r>
            <a:r>
              <a:rPr spc="5" dirty="0"/>
              <a:t>and</a:t>
            </a:r>
            <a:r>
              <a:rPr spc="-65" dirty="0"/>
              <a:t> </a:t>
            </a:r>
            <a:r>
              <a:rPr dirty="0"/>
              <a:t>State</a:t>
            </a:r>
          </a:p>
          <a:p>
            <a:pPr marL="12700" marR="5080">
              <a:lnSpc>
                <a:spcPct val="114599"/>
              </a:lnSpc>
            </a:pPr>
            <a:r>
              <a:rPr dirty="0"/>
              <a:t>Output: Name, Address, Description </a:t>
            </a:r>
            <a:r>
              <a:rPr spc="10" dirty="0"/>
              <a:t>&amp;  </a:t>
            </a:r>
            <a:r>
              <a:rPr dirty="0"/>
              <a:t>image</a:t>
            </a:r>
          </a:p>
        </p:txBody>
      </p:sp>
    </p:spTree>
  </p:cSld>
  <p:clrMapOvr>
    <a:masterClrMapping/>
  </p:clrMapOvr>
  <p:transition spd="slow" advTm="19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spc="-515" dirty="0"/>
              <a:t>E </a:t>
            </a:r>
            <a:r>
              <a:rPr spc="-540" dirty="0"/>
              <a:t>X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775" dirty="0"/>
              <a:t>O </a:t>
            </a:r>
            <a:r>
              <a:rPr spc="-635" dirty="0"/>
              <a:t>R </a:t>
            </a:r>
            <a:r>
              <a:rPr spc="-515" dirty="0"/>
              <a:t>E 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390" dirty="0"/>
              <a:t>A </a:t>
            </a:r>
            <a:r>
              <a:rPr spc="-780" dirty="0"/>
              <a:t>C </a:t>
            </a:r>
            <a:r>
              <a:rPr spc="-515" dirty="0"/>
              <a:t>E</a:t>
            </a:r>
            <a:r>
              <a:rPr spc="-535" dirty="0"/>
              <a:t> </a:t>
            </a:r>
            <a:r>
              <a:rPr spc="-894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49879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19760" y="2248473"/>
            <a:ext cx="5990590" cy="336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We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used the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SPARQL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Endpoint Interface to  Python to query visitor attractions given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 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city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and a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state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by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dynamically forming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url  of form  http://dbpedia.org/resource/Category:Visitor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_attractions_in_&lt;city&gt;,_&lt;state&gt;</a:t>
            </a:r>
            <a:endParaRPr sz="2400">
              <a:latin typeface="Arial"/>
              <a:cs typeface="Arial"/>
            </a:endParaRPr>
          </a:p>
          <a:p>
            <a:pPr marL="12700" marR="840740">
              <a:lnSpc>
                <a:spcPct val="114599"/>
              </a:lnSpc>
            </a:pP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we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query for rdfs:label, rdfs:comment,  foaf:description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400" spc="-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dbo:address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spc="-515" dirty="0"/>
              <a:t>E </a:t>
            </a:r>
            <a:r>
              <a:rPr spc="-540" dirty="0"/>
              <a:t>X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775" dirty="0"/>
              <a:t>O </a:t>
            </a:r>
            <a:r>
              <a:rPr spc="-635" dirty="0"/>
              <a:t>R </a:t>
            </a:r>
            <a:r>
              <a:rPr spc="-515" dirty="0"/>
              <a:t>E  E </a:t>
            </a:r>
            <a:r>
              <a:rPr spc="-555" dirty="0"/>
              <a:t>V </a:t>
            </a:r>
            <a:r>
              <a:rPr spc="-515" dirty="0"/>
              <a:t>E </a:t>
            </a:r>
            <a:r>
              <a:rPr spc="-655" dirty="0"/>
              <a:t>N </a:t>
            </a:r>
            <a:r>
              <a:rPr spc="-685" dirty="0"/>
              <a:t>T</a:t>
            </a:r>
            <a:r>
              <a:rPr spc="-395" dirty="0"/>
              <a:t> </a:t>
            </a:r>
            <a:r>
              <a:rPr spc="-894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28924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6150" y="3311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6150" y="37306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19760" y="2248473"/>
            <a:ext cx="4678680" cy="2105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504950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Source: eventbrite  Method: Eventbrite API  Input:</a:t>
            </a:r>
            <a:r>
              <a:rPr sz="2400" spc="-8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City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Output: Name, Address, Logo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and 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Eventbrite</a:t>
            </a:r>
            <a:r>
              <a:rPr sz="24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URL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spc="-515" dirty="0"/>
              <a:t>E </a:t>
            </a:r>
            <a:r>
              <a:rPr spc="-540" dirty="0"/>
              <a:t>X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775" dirty="0"/>
              <a:t>O </a:t>
            </a:r>
            <a:r>
              <a:rPr spc="-635" dirty="0"/>
              <a:t>R </a:t>
            </a:r>
            <a:r>
              <a:rPr spc="-515" dirty="0"/>
              <a:t>E  E </a:t>
            </a:r>
            <a:r>
              <a:rPr spc="-555" dirty="0"/>
              <a:t>V </a:t>
            </a:r>
            <a:r>
              <a:rPr spc="-515" dirty="0"/>
              <a:t>E </a:t>
            </a:r>
            <a:r>
              <a:rPr spc="-655" dirty="0"/>
              <a:t>N </a:t>
            </a:r>
            <a:r>
              <a:rPr spc="-685" dirty="0"/>
              <a:t>T</a:t>
            </a:r>
            <a:r>
              <a:rPr spc="-395" dirty="0"/>
              <a:t> </a:t>
            </a:r>
            <a:r>
              <a:rPr spc="-894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19760" y="2248473"/>
            <a:ext cx="5718175" cy="1267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We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use the Eventbrite API to fetch data  about events taking place given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city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and 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store it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as a</a:t>
            </a:r>
            <a:r>
              <a:rPr sz="24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CSV.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spc="-515" dirty="0"/>
              <a:t>E </a:t>
            </a:r>
            <a:r>
              <a:rPr spc="-540" dirty="0"/>
              <a:t>X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775" dirty="0"/>
              <a:t>O </a:t>
            </a:r>
            <a:r>
              <a:rPr spc="-635" dirty="0"/>
              <a:t>R </a:t>
            </a:r>
            <a:r>
              <a:rPr spc="-515" dirty="0"/>
              <a:t>E  </a:t>
            </a:r>
            <a:r>
              <a:rPr spc="-640" dirty="0"/>
              <a:t>M </a:t>
            </a:r>
            <a:r>
              <a:rPr spc="-775" dirty="0"/>
              <a:t>O </a:t>
            </a:r>
            <a:r>
              <a:rPr spc="-555" dirty="0"/>
              <a:t>V </a:t>
            </a:r>
            <a:r>
              <a:rPr spc="-869" dirty="0"/>
              <a:t>I </a:t>
            </a:r>
            <a:r>
              <a:rPr spc="-515" dirty="0"/>
              <a:t>E</a:t>
            </a:r>
            <a:r>
              <a:rPr spc="204" dirty="0"/>
              <a:t> </a:t>
            </a:r>
            <a:r>
              <a:rPr spc="-894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28924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6150" y="3311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6150" y="37306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19760" y="2248473"/>
            <a:ext cx="5274310" cy="2105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2066289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Source: Fandango.com  Method: Wrapper  Input: City,</a:t>
            </a:r>
            <a:r>
              <a:rPr sz="240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Output: Theater information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movie  times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spc="-515" dirty="0"/>
              <a:t>E </a:t>
            </a:r>
            <a:r>
              <a:rPr spc="-540" dirty="0"/>
              <a:t>X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775" dirty="0"/>
              <a:t>O </a:t>
            </a:r>
            <a:r>
              <a:rPr spc="-635" dirty="0"/>
              <a:t>R </a:t>
            </a:r>
            <a:r>
              <a:rPr spc="-515" dirty="0"/>
              <a:t>E  </a:t>
            </a:r>
            <a:r>
              <a:rPr spc="-640" dirty="0"/>
              <a:t>M </a:t>
            </a:r>
            <a:r>
              <a:rPr spc="-775" dirty="0"/>
              <a:t>O </a:t>
            </a:r>
            <a:r>
              <a:rPr spc="-555" dirty="0"/>
              <a:t>V </a:t>
            </a:r>
            <a:r>
              <a:rPr spc="-869" dirty="0"/>
              <a:t>I </a:t>
            </a:r>
            <a:r>
              <a:rPr spc="-515" dirty="0"/>
              <a:t>E</a:t>
            </a:r>
            <a:r>
              <a:rPr spc="204" dirty="0"/>
              <a:t> </a:t>
            </a:r>
            <a:r>
              <a:rPr spc="-894" dirty="0"/>
              <a:t>S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37306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6150" y="45688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19760" y="2248473"/>
            <a:ext cx="6007735" cy="336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We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python mechanize package to retrieve  data from fandango given the city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the  state based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the url template: 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  <a:hlinkClick r:id="rId3"/>
              </a:rPr>
              <a:t>http://www.fandango.com/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&lt;city&gt;_&lt;state&gt;_m  ovietimes</a:t>
            </a:r>
            <a:endParaRPr sz="2400">
              <a:latin typeface="Arial"/>
              <a:cs typeface="Arial"/>
            </a:endParaRPr>
          </a:p>
          <a:p>
            <a:pPr marL="12700" marR="412750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Then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we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use beautifulsoup to extract  required data based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on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div tags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their  class</a:t>
            </a:r>
            <a:r>
              <a:rPr sz="240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attributes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ransition spd="slow" advTm="19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238500" cy="730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50"/>
              </a:lnSpc>
            </a:pPr>
            <a:r>
              <a:rPr spc="-515" dirty="0"/>
              <a:t>E </a:t>
            </a:r>
            <a:r>
              <a:rPr spc="-540" dirty="0"/>
              <a:t>X </a:t>
            </a:r>
            <a:r>
              <a:rPr spc="-340" dirty="0"/>
              <a:t>P </a:t>
            </a:r>
            <a:r>
              <a:rPr spc="-590" dirty="0"/>
              <a:t>L </a:t>
            </a:r>
            <a:r>
              <a:rPr spc="-775" dirty="0"/>
              <a:t>O </a:t>
            </a:r>
            <a:r>
              <a:rPr spc="-635" dirty="0"/>
              <a:t>R </a:t>
            </a:r>
            <a:r>
              <a:rPr spc="-515" dirty="0"/>
              <a:t>E  </a:t>
            </a:r>
            <a:r>
              <a:rPr spc="-505" dirty="0"/>
              <a:t>F </a:t>
            </a:r>
            <a:r>
              <a:rPr spc="-775" dirty="0"/>
              <a:t>O O</a:t>
            </a:r>
            <a:r>
              <a:rPr spc="-345" dirty="0"/>
              <a:t> </a:t>
            </a:r>
            <a:r>
              <a:rPr spc="-844" dirty="0"/>
              <a:t>D</a:t>
            </a:r>
          </a:p>
        </p:txBody>
      </p:sp>
      <p:sp>
        <p:nvSpPr>
          <p:cNvPr id="4" name="object 4"/>
          <p:cNvSpPr/>
          <p:nvPr/>
        </p:nvSpPr>
        <p:spPr>
          <a:xfrm>
            <a:off x="44053" y="1970595"/>
            <a:ext cx="4845685" cy="104775"/>
          </a:xfrm>
          <a:custGeom>
            <a:avLst/>
            <a:gdLst/>
            <a:ahLst/>
            <a:cxnLst/>
            <a:rect l="l" t="t" r="r" b="b"/>
            <a:pathLst>
              <a:path w="4845685" h="104775">
                <a:moveTo>
                  <a:pt x="0" y="0"/>
                </a:moveTo>
                <a:lnTo>
                  <a:pt x="4845614" y="0"/>
                </a:lnTo>
                <a:lnTo>
                  <a:pt x="4845614" y="104775"/>
                </a:lnTo>
                <a:lnTo>
                  <a:pt x="0" y="104775"/>
                </a:lnTo>
                <a:lnTo>
                  <a:pt x="0" y="0"/>
                </a:lnTo>
                <a:close/>
              </a:path>
            </a:pathLst>
          </a:custGeom>
          <a:solidFill>
            <a:srgbClr val="F5F6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6150" y="24733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86150" y="28924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5"/>
                </a:lnTo>
                <a:lnTo>
                  <a:pt x="0" y="47625"/>
                </a:lnTo>
                <a:lnTo>
                  <a:pt x="871" y="38122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7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6150" y="33115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7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2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6150" y="3730625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95250"/>
                </a:moveTo>
                <a:lnTo>
                  <a:pt x="7846" y="73962"/>
                </a:lnTo>
                <a:lnTo>
                  <a:pt x="0" y="47625"/>
                </a:lnTo>
                <a:lnTo>
                  <a:pt x="871" y="38121"/>
                </a:lnTo>
                <a:lnTo>
                  <a:pt x="29342" y="3486"/>
                </a:lnTo>
                <a:lnTo>
                  <a:pt x="47625" y="0"/>
                </a:lnTo>
                <a:lnTo>
                  <a:pt x="57127" y="871"/>
                </a:lnTo>
                <a:lnTo>
                  <a:pt x="91762" y="29341"/>
                </a:lnTo>
                <a:lnTo>
                  <a:pt x="95250" y="47625"/>
                </a:lnTo>
                <a:lnTo>
                  <a:pt x="94378" y="57128"/>
                </a:lnTo>
                <a:lnTo>
                  <a:pt x="65907" y="91762"/>
                </a:lnTo>
                <a:lnTo>
                  <a:pt x="47625" y="9525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19760" y="2248473"/>
            <a:ext cx="4371340" cy="2105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91770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Sources: Zomato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Factual  Method: APIs, Record Linkage  Input: City </a:t>
            </a:r>
            <a:r>
              <a:rPr sz="2400" spc="5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40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14599"/>
              </a:lnSpc>
            </a:pP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Output: Name, Address, Rating,  Cuisines, Telephone,</a:t>
            </a:r>
            <a:r>
              <a:rPr sz="2400" spc="-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12121"/>
                </a:solidFill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ransition spd="slow" advTm="1900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678</Words>
  <Application>Microsoft Office PowerPoint</Application>
  <PresentationFormat>Custom</PresentationFormat>
  <Paragraphs>81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Book Antiqua</vt:lpstr>
      <vt:lpstr>Calibri</vt:lpstr>
      <vt:lpstr>Garamond</vt:lpstr>
      <vt:lpstr>Georgia</vt:lpstr>
      <vt:lpstr>Lucida Sans</vt:lpstr>
      <vt:lpstr>Lucida Sans Unicode</vt:lpstr>
      <vt:lpstr>Times New Roman</vt:lpstr>
      <vt:lpstr>Utsaah</vt:lpstr>
      <vt:lpstr>Verdana</vt:lpstr>
      <vt:lpstr>Office Theme</vt:lpstr>
      <vt:lpstr>ESCAPE A new way to explore.</vt:lpstr>
      <vt:lpstr>c t e s c a p e .</vt:lpstr>
      <vt:lpstr>E X P L O R E  P L A C E S</vt:lpstr>
      <vt:lpstr>E X P L O R E  P L A C E S</vt:lpstr>
      <vt:lpstr>E X P L O R E  E V E N T S</vt:lpstr>
      <vt:lpstr>E X P L O R E  E V E N T S</vt:lpstr>
      <vt:lpstr>E X P L O R E  M O V I E S</vt:lpstr>
      <vt:lpstr>E X P L O R E  M O V I E S</vt:lpstr>
      <vt:lpstr>E X P L O R E  F O O D</vt:lpstr>
      <vt:lpstr>E X P L O R E  F O O D</vt:lpstr>
      <vt:lpstr>C I T Y &amp;</vt:lpstr>
      <vt:lpstr>D A T A C L E A N I N G</vt:lpstr>
      <vt:lpstr>ETL tool ­ Microsoft SSIS  Source ­ Flat files (csv's) Destination ­ Microsoft Azure SQL</vt:lpstr>
      <vt:lpstr>F L O W</vt:lpstr>
      <vt:lpstr>E V A L U A T I O N</vt:lpstr>
      <vt:lpstr>SWUith DRemoVApEplicYatioSn on azure.</vt:lpstr>
      <vt:lpstr>D E M O</vt:lpstr>
      <vt:lpstr>C H A L L E N G  E S</vt:lpstr>
      <vt:lpstr>F U T U R E</vt:lpstr>
      <vt:lpstr>Happy Exploring!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</dc:title>
  <dc:creator>Chinmaya Gautam</dc:creator>
  <cp:keywords>DACGdhO-IAM</cp:keywords>
  <cp:lastModifiedBy>Arpit Nigam</cp:lastModifiedBy>
  <cp:revision>1</cp:revision>
  <dcterms:created xsi:type="dcterms:W3CDTF">2016-12-05T22:39:42Z</dcterms:created>
  <dcterms:modified xsi:type="dcterms:W3CDTF">2016-12-06T00:42:46Z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2016-12-05T00:00:00Z</vt:filetime>
  </property>
  <property fmtid="{D5CDD505-2E9C-101B-9397-08002B2CF9AE}" pid="3" name="Creator">
    <vt:lpwstr>Canva</vt:lpwstr>
  </property>
  <property fmtid="{D5CDD505-2E9C-101B-9397-08002B2CF9AE}" pid="4" name="LastSaved">
    <vt:filetime>2016-12-05T00:00:00Z</vt:filetime>
  </property>
</Properties>
</file>